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61" r:id="rId4"/>
    <p:sldId id="257" r:id="rId5"/>
    <p:sldId id="258" r:id="rId6"/>
    <p:sldId id="260" r:id="rId7"/>
    <p:sldId id="264" r:id="rId8"/>
    <p:sldId id="265" r:id="rId9"/>
    <p:sldId id="270" r:id="rId10"/>
    <p:sldId id="269" r:id="rId11"/>
    <p:sldId id="267" r:id="rId12"/>
    <p:sldId id="263"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FD6819F0-8419-459D-B7FA-6D21A36A78F2}" type="datetimeFigureOut">
              <a:rPr lang="ru-RU" smtClean="0"/>
              <a:t>05.04.2013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1B2C005-9D9F-47BF-98F5-B24C74A9DA0F}" type="slidenum">
              <a:rPr lang="ru-RU" smtClean="0"/>
              <a:t>‹#›</a:t>
            </a:fld>
            <a:endParaRPr lang="ru-RU"/>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D6819F0-8419-459D-B7FA-6D21A36A78F2}" type="datetimeFigureOut">
              <a:rPr lang="ru-RU" smtClean="0"/>
              <a:t>05.04.2013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1B2C005-9D9F-47BF-98F5-B24C74A9DA0F}"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5" name="Title 94"/>
          <p:cNvSpPr>
            <a:spLocks noGrp="1"/>
          </p:cNvSpPr>
          <p:nvPr>
            <p:ph type="title"/>
          </p:nvPr>
        </p:nvSpPr>
        <p:spPr>
          <a:xfrm>
            <a:off x="457200" y="4463568"/>
            <a:ext cx="8305800" cy="1143000"/>
          </a:xfrm>
        </p:spPr>
        <p:txBody>
          <a:bodyPr/>
          <a:lstStyle/>
          <a:p>
            <a:r>
              <a:rPr lang="ru-RU" smtClean="0"/>
              <a:t>Образец заголовка</a:t>
            </a:r>
            <a:endParaRPr lang="en-US"/>
          </a:p>
        </p:txBody>
      </p:sp>
      <p:sp>
        <p:nvSpPr>
          <p:cNvPr id="2" name="Date Placeholder 1"/>
          <p:cNvSpPr>
            <a:spLocks noGrp="1"/>
          </p:cNvSpPr>
          <p:nvPr>
            <p:ph type="dt" sz="half" idx="10"/>
          </p:nvPr>
        </p:nvSpPr>
        <p:spPr/>
        <p:txBody>
          <a:bodyPr/>
          <a:lstStyle/>
          <a:p>
            <a:fld id="{FD6819F0-8419-459D-B7FA-6D21A36A78F2}" type="datetimeFigureOut">
              <a:rPr lang="ru-RU" smtClean="0"/>
              <a:t>05.04.2013</a:t>
            </a:fld>
            <a:endParaRPr lang="ru-RU"/>
          </a:p>
        </p:txBody>
      </p:sp>
      <p:sp>
        <p:nvSpPr>
          <p:cNvPr id="91" name="Footer Placeholder 90"/>
          <p:cNvSpPr>
            <a:spLocks noGrp="1"/>
          </p:cNvSpPr>
          <p:nvPr>
            <p:ph type="ftr" sz="quarter" idx="11"/>
          </p:nvPr>
        </p:nvSpPr>
        <p:spPr/>
        <p:txBody>
          <a:bodyPr/>
          <a:lstStyle/>
          <a:p>
            <a:endParaRPr lang="ru-RU"/>
          </a:p>
        </p:txBody>
      </p:sp>
      <p:sp>
        <p:nvSpPr>
          <p:cNvPr id="92" name="Slide Number Placeholder 91"/>
          <p:cNvSpPr>
            <a:spLocks noGrp="1"/>
          </p:cNvSpPr>
          <p:nvPr>
            <p:ph type="sldNum" sz="quarter" idx="12"/>
          </p:nvPr>
        </p:nvSpPr>
        <p:spPr/>
        <p:txBody>
          <a:bodyPr/>
          <a:lstStyle/>
          <a:p>
            <a:fld id="{F1B2C005-9D9F-47BF-98F5-B24C74A9DA0F}"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FD6819F0-8419-459D-B7FA-6D21A36A78F2}" type="datetimeFigureOut">
              <a:rPr lang="ru-RU" smtClean="0"/>
              <a:t>05.04.2013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1B2C005-9D9F-47BF-98F5-B24C74A9DA0F}"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FD6819F0-8419-459D-B7FA-6D21A36A78F2}" type="datetimeFigureOut">
              <a:rPr lang="ru-RU" smtClean="0"/>
              <a:t>05.04.2013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1B2C005-9D9F-47BF-98F5-B24C74A9DA0F}"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FD6819F0-8419-459D-B7FA-6D21A36A78F2}" type="datetimeFigureOut">
              <a:rPr lang="ru-RU" smtClean="0"/>
              <a:t>05.04.2013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1B2C005-9D9F-47BF-98F5-B24C74A9DA0F}"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6819F0-8419-459D-B7FA-6D21A36A78F2}" type="datetimeFigureOut">
              <a:rPr lang="ru-RU" smtClean="0"/>
              <a:t>05.04.2013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1B2C005-9D9F-47BF-98F5-B24C74A9DA0F}"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D6819F0-8419-459D-B7FA-6D21A36A78F2}" type="datetimeFigureOut">
              <a:rPr lang="ru-RU" smtClean="0"/>
              <a:t>05.04.2013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1B2C005-9D9F-47BF-98F5-B24C74A9DA0F}" type="slidenum">
              <a:rPr lang="ru-RU" smtClean="0"/>
              <a:t>‹#›</a:t>
            </a:fld>
            <a:endParaRPr lang="ru-RU"/>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5" name="Date Placeholder 4"/>
          <p:cNvSpPr>
            <a:spLocks noGrp="1"/>
          </p:cNvSpPr>
          <p:nvPr>
            <p:ph type="dt" sz="half" idx="10"/>
          </p:nvPr>
        </p:nvSpPr>
        <p:spPr/>
        <p:txBody>
          <a:bodyPr/>
          <a:lstStyle/>
          <a:p>
            <a:fld id="{FD6819F0-8419-459D-B7FA-6D21A36A78F2}" type="datetimeFigureOut">
              <a:rPr lang="ru-RU" smtClean="0"/>
              <a:t>05.04.2013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1B2C005-9D9F-47BF-98F5-B24C74A9DA0F}" type="slidenum">
              <a:rPr lang="ru-RU" smtClean="0"/>
              <a:t>‹#›</a:t>
            </a:fld>
            <a:endParaRPr lang="ru-RU"/>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D6819F0-8419-459D-B7FA-6D21A36A78F2}" type="datetimeFigureOut">
              <a:rPr lang="ru-RU" smtClean="0"/>
              <a:t>05.04.2013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1B2C005-9D9F-47BF-98F5-B24C74A9DA0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D6819F0-8419-459D-B7FA-6D21A36A78F2}" type="datetimeFigureOut">
              <a:rPr lang="ru-RU" smtClean="0"/>
              <a:t>05.04.2013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1B2C005-9D9F-47BF-98F5-B24C74A9DA0F}"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FD6819F0-8419-459D-B7FA-6D21A36A78F2}" type="datetimeFigureOut">
              <a:rPr lang="ru-RU" smtClean="0"/>
              <a:t>05.04.2013</a:t>
            </a:fld>
            <a:endParaRPr lang="ru-RU"/>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F1B2C005-9D9F-47BF-98F5-B24C74A9DA0F}"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tt.wikipedia.org/wiki/1909_%D0%B5%D0%BB" TargetMode="External"/><Relationship Id="rId2" Type="http://schemas.openxmlformats.org/officeDocument/2006/relationships/hyperlink" Target="http://tt.wikipedia.org/wiki/%D0%93%D0%B0%D0%B1%D0%B4%D1%83%D0%BB%D0%BB%D0%B0_%D0%A2%D1%83%D0%BA%D0%B0%D0%B9"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tt.wikipedia.org/w/index.php?title=%D0%90%D0%B2%D1%82%D0%BE%D0%B1%D0%B8%D0%BE%D0%B3%D1%80%D0%B0%D1%84%D0%B8%D1%8F&amp;action=edit&amp;redlink=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tt.wikipedia.org/wiki/%D0%9A%D0%B0%D0%B7%D0%B0%D0%BD" TargetMode="External"/><Relationship Id="rId2" Type="http://schemas.openxmlformats.org/officeDocument/2006/relationships/hyperlink" Target="http://tt.wikipedia.org/wiki/1909_%D0%B5%D0%BB"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tt.wikipedia.org/wiki/%D0%A2%D1%83%D0%BA%D0%B0%D0%B9"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pPr algn="ctr"/>
            <a:r>
              <a:rPr lang="ru-RU" sz="5400" dirty="0" err="1" smtClean="0">
                <a:latin typeface="Cambria Math" pitchFamily="18" charset="0"/>
                <a:ea typeface="Cambria Math" pitchFamily="18" charset="0"/>
              </a:rPr>
              <a:t>Габдулла</a:t>
            </a:r>
            <a:r>
              <a:rPr lang="ru-RU" sz="5400" dirty="0" smtClean="0">
                <a:latin typeface="Cambria Math" pitchFamily="18" charset="0"/>
                <a:ea typeface="Cambria Math" pitchFamily="18" charset="0"/>
              </a:rPr>
              <a:t> Тукай</a:t>
            </a:r>
            <a:endParaRPr lang="ru-RU" sz="5400" dirty="0">
              <a:latin typeface="Cambria Math" pitchFamily="18" charset="0"/>
              <a:ea typeface="Cambria Math" pitchFamily="18" charset="0"/>
            </a:endParaRPr>
          </a:p>
        </p:txBody>
      </p:sp>
      <p:pic>
        <p:nvPicPr>
          <p:cNvPr id="3" name="Рисунок 2"/>
          <p:cNvPicPr/>
          <p:nvPr/>
        </p:nvPicPr>
        <p:blipFill>
          <a:blip r:embed="rId2"/>
          <a:stretch>
            <a:fillRect/>
          </a:stretch>
        </p:blipFill>
        <p:spPr>
          <a:xfrm>
            <a:off x="5246712" y="764704"/>
            <a:ext cx="3562350" cy="4762500"/>
          </a:xfrm>
          <a:prstGeom prst="rect">
            <a:avLst/>
          </a:prstGeom>
        </p:spPr>
      </p:pic>
    </p:spTree>
    <p:extLst>
      <p:ext uri="{BB962C8B-B14F-4D97-AF65-F5344CB8AC3E}">
        <p14:creationId xmlns:p14="http://schemas.microsoft.com/office/powerpoint/2010/main" val="306894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16016" y="4077072"/>
            <a:ext cx="4283968" cy="1143000"/>
          </a:xfrm>
        </p:spPr>
        <p:txBody>
          <a:bodyPr>
            <a:noAutofit/>
          </a:bodyPr>
          <a:lstStyle/>
          <a:p>
            <a:pPr algn="ctr"/>
            <a:r>
              <a:rPr lang="tt-RU" sz="4000" dirty="0" smtClean="0">
                <a:latin typeface="Cambria Math" pitchFamily="18" charset="0"/>
                <a:ea typeface="Cambria Math" pitchFamily="18" charset="0"/>
              </a:rPr>
              <a:t>“Исемдә </a:t>
            </a:r>
            <a:br>
              <a:rPr lang="tt-RU" sz="4000" dirty="0" smtClean="0">
                <a:latin typeface="Cambria Math" pitchFamily="18" charset="0"/>
                <a:ea typeface="Cambria Math" pitchFamily="18" charset="0"/>
              </a:rPr>
            </a:br>
            <a:r>
              <a:rPr lang="tt-RU" sz="4000" dirty="0" smtClean="0">
                <a:latin typeface="Cambria Math" pitchFamily="18" charset="0"/>
                <a:ea typeface="Cambria Math" pitchFamily="18" charset="0"/>
              </a:rPr>
              <a:t>калганнар”</a:t>
            </a:r>
            <a:br>
              <a:rPr lang="tt-RU" sz="4000" dirty="0" smtClean="0">
                <a:latin typeface="Cambria Math" pitchFamily="18" charset="0"/>
                <a:ea typeface="Cambria Math" pitchFamily="18" charset="0"/>
              </a:rPr>
            </a:br>
            <a:r>
              <a:rPr lang="ru-RU" sz="4000" dirty="0" smtClean="0"/>
              <a:t> </a:t>
            </a:r>
            <a:r>
              <a:rPr lang="ru-RU" sz="4000" dirty="0">
                <a:latin typeface="Cambria Math" pitchFamily="18" charset="0"/>
                <a:ea typeface="Cambria Math" pitchFamily="18" charset="0"/>
              </a:rPr>
              <a:t>- </a:t>
            </a:r>
            <a:r>
              <a:rPr lang="ru-RU" sz="4000" dirty="0" err="1">
                <a:latin typeface="Cambria Math" pitchFamily="18" charset="0"/>
                <a:ea typeface="Cambria Math" pitchFamily="18" charset="0"/>
                <a:hlinkClick r:id="rId2" tooltip="Габдулла Тукай"/>
              </a:rPr>
              <a:t>Габдулла</a:t>
            </a:r>
            <a:r>
              <a:rPr lang="ru-RU" sz="4000" dirty="0">
                <a:latin typeface="Cambria Math" pitchFamily="18" charset="0"/>
                <a:ea typeface="Cambria Math" pitchFamily="18" charset="0"/>
                <a:hlinkClick r:id="rId2" tooltip="Габдулла Тукай"/>
              </a:rPr>
              <a:t> </a:t>
            </a:r>
            <a:r>
              <a:rPr lang="ru-RU" sz="4000" dirty="0" err="1">
                <a:latin typeface="Cambria Math" pitchFamily="18" charset="0"/>
                <a:ea typeface="Cambria Math" pitchFamily="18" charset="0"/>
                <a:hlinkClick r:id="rId2" tooltip="Габдулла Тукай"/>
              </a:rPr>
              <a:t>Тукайның</a:t>
            </a:r>
            <a:r>
              <a:rPr lang="ru-RU" sz="4000" dirty="0">
                <a:latin typeface="Cambria Math" pitchFamily="18" charset="0"/>
                <a:ea typeface="Cambria Math" pitchFamily="18" charset="0"/>
              </a:rPr>
              <a:t> </a:t>
            </a:r>
            <a:r>
              <a:rPr lang="ru-RU" sz="4000" dirty="0">
                <a:latin typeface="Cambria Math" pitchFamily="18" charset="0"/>
                <a:ea typeface="Cambria Math" pitchFamily="18" charset="0"/>
                <a:hlinkClick r:id="rId3" tooltip="1909 ел"/>
              </a:rPr>
              <a:t>1909 </a:t>
            </a:r>
            <a:r>
              <a:rPr lang="ru-RU" sz="4000" dirty="0" err="1">
                <a:latin typeface="Cambria Math" pitchFamily="18" charset="0"/>
                <a:ea typeface="Cambria Math" pitchFamily="18" charset="0"/>
                <a:hlinkClick r:id="rId3" tooltip="1909 ел"/>
              </a:rPr>
              <a:t>елда</a:t>
            </a:r>
            <a:r>
              <a:rPr lang="ru-RU" sz="4000" dirty="0">
                <a:latin typeface="Cambria Math" pitchFamily="18" charset="0"/>
                <a:ea typeface="Cambria Math" pitchFamily="18" charset="0"/>
              </a:rPr>
              <a:t> </a:t>
            </a:r>
            <a:r>
              <a:rPr lang="ru-RU" sz="4000" dirty="0" err="1">
                <a:latin typeface="Cambria Math" pitchFamily="18" charset="0"/>
                <a:ea typeface="Cambria Math" pitchFamily="18" charset="0"/>
              </a:rPr>
              <a:t>язылган</a:t>
            </a:r>
            <a:r>
              <a:rPr lang="ru-RU" sz="4000" dirty="0">
                <a:latin typeface="Cambria Math" pitchFamily="18" charset="0"/>
                <a:ea typeface="Cambria Math" pitchFamily="18" charset="0"/>
              </a:rPr>
              <a:t> </a:t>
            </a:r>
            <a:r>
              <a:rPr lang="ru-RU" sz="4000" dirty="0" err="1">
                <a:latin typeface="Cambria Math" pitchFamily="18" charset="0"/>
                <a:ea typeface="Cambria Math" pitchFamily="18" charset="0"/>
                <a:hlinkClick r:id="rId4" tooltip="Автобиография (мондый бит юк)"/>
              </a:rPr>
              <a:t>автобиографик</a:t>
            </a:r>
            <a:r>
              <a:rPr lang="ru-RU" sz="4000" dirty="0">
                <a:latin typeface="Cambria Math" pitchFamily="18" charset="0"/>
                <a:ea typeface="Cambria Math" pitchFamily="18" charset="0"/>
              </a:rPr>
              <a:t> </a:t>
            </a:r>
            <a:r>
              <a:rPr lang="ru-RU" sz="4000" dirty="0" err="1">
                <a:latin typeface="Cambria Math" pitchFamily="18" charset="0"/>
                <a:ea typeface="Cambria Math" pitchFamily="18" charset="0"/>
              </a:rPr>
              <a:t>повесте</a:t>
            </a:r>
            <a:r>
              <a:rPr lang="ru-RU" sz="4000" dirty="0">
                <a:latin typeface="Cambria Math" pitchFamily="18" charset="0"/>
                <a:ea typeface="Cambria Math" pitchFamily="18" charset="0"/>
              </a:rPr>
              <a:t>.</a:t>
            </a:r>
          </a:p>
        </p:txBody>
      </p:sp>
      <p:pic>
        <p:nvPicPr>
          <p:cNvPr id="5" name="Содержимое 4" descr="82559F60B5662-1.jpg"/>
          <p:cNvPicPr>
            <a:picLocks noGrp="1" noChangeAspect="1"/>
          </p:cNvPicPr>
          <p:nvPr>
            <p:ph idx="1"/>
          </p:nvPr>
        </p:nvPicPr>
        <p:blipFill>
          <a:blip r:embed="rId5" cstate="print"/>
          <a:stretch>
            <a:fillRect/>
          </a:stretch>
        </p:blipFill>
        <p:spPr>
          <a:xfrm>
            <a:off x="827585" y="476672"/>
            <a:ext cx="3634508" cy="5904656"/>
          </a:xfrm>
          <a:prstGeom prst="rect">
            <a:avLst/>
          </a:prstGeom>
        </p:spPr>
      </p:pic>
    </p:spTree>
    <p:extLst>
      <p:ext uri="{BB962C8B-B14F-4D97-AF65-F5344CB8AC3E}">
        <p14:creationId xmlns:p14="http://schemas.microsoft.com/office/powerpoint/2010/main" val="1905780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76672"/>
            <a:ext cx="8229600" cy="3024336"/>
          </a:xfrm>
        </p:spPr>
        <p:txBody>
          <a:bodyPr>
            <a:normAutofit/>
          </a:bodyPr>
          <a:lstStyle/>
          <a:p>
            <a:pPr marL="0" indent="0">
              <a:buNone/>
            </a:pPr>
            <a:r>
              <a:rPr lang="ru-RU" sz="3200" dirty="0" err="1">
                <a:latin typeface="Cambria Math" pitchFamily="18" charset="0"/>
                <a:ea typeface="Cambria Math" pitchFamily="18" charset="0"/>
              </a:rPr>
              <a:t>Беренче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тапкыр</a:t>
            </a:r>
            <a:r>
              <a:rPr lang="ru-RU" sz="3200" dirty="0">
                <a:latin typeface="Cambria Math" pitchFamily="18" charset="0"/>
                <a:ea typeface="Cambria Math" pitchFamily="18" charset="0"/>
              </a:rPr>
              <a:t> </a:t>
            </a:r>
            <a:r>
              <a:rPr lang="ru-RU" sz="3200" dirty="0">
                <a:latin typeface="Cambria Math" pitchFamily="18" charset="0"/>
                <a:ea typeface="Cambria Math" pitchFamily="18" charset="0"/>
                <a:hlinkClick r:id="rId2" tooltip="1909 ел"/>
              </a:rPr>
              <a:t>1909 </a:t>
            </a:r>
            <a:r>
              <a:rPr lang="ru-RU" sz="3200" dirty="0" err="1">
                <a:latin typeface="Cambria Math" pitchFamily="18" charset="0"/>
                <a:ea typeface="Cambria Math" pitchFamily="18" charset="0"/>
                <a:hlinkClick r:id="rId2" tooltip="1909 ел"/>
              </a:rPr>
              <a:t>елда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hlinkClick r:id="rId3" tooltip="Казан"/>
              </a:rPr>
              <a:t>Казанда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Үрнәк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матбагасында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аерым</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китап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булып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чыга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Китапның</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ахырында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Ахыры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икенче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җөзьәдә</a:t>
            </a:r>
            <a:r>
              <a:rPr lang="ru-RU" sz="3200" dirty="0">
                <a:latin typeface="Cambria Math" pitchFamily="18" charset="0"/>
                <a:ea typeface="Cambria Math" pitchFamily="18" charset="0"/>
              </a:rPr>
              <a:t>» </a:t>
            </a:r>
            <a:r>
              <a:rPr lang="ru-RU" sz="3200" dirty="0" smtClean="0">
                <a:latin typeface="Cambria Math" pitchFamily="18" charset="0"/>
                <a:ea typeface="Cambria Math" pitchFamily="18" charset="0"/>
              </a:rPr>
              <a:t> </a:t>
            </a:r>
            <a:r>
              <a:rPr lang="ru-RU" sz="3200" dirty="0" err="1">
                <a:latin typeface="Cambria Math" pitchFamily="18" charset="0"/>
                <a:ea typeface="Cambria Math" pitchFamily="18" charset="0"/>
              </a:rPr>
              <a:t>дип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язылган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Әмма</a:t>
            </a:r>
            <a:r>
              <a:rPr lang="ru-RU" sz="3200" dirty="0">
                <a:latin typeface="Cambria Math" pitchFamily="18" charset="0"/>
                <a:ea typeface="Cambria Math" pitchFamily="18" charset="0"/>
              </a:rPr>
              <a:t> </a:t>
            </a:r>
            <a:r>
              <a:rPr lang="ru-RU" sz="3200" dirty="0">
                <a:latin typeface="Cambria Math" pitchFamily="18" charset="0"/>
                <a:ea typeface="Cambria Math" pitchFamily="18" charset="0"/>
                <a:hlinkClick r:id="rId4" tooltip="Тукай"/>
              </a:rPr>
              <a:t>Тукай</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әсәренең</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икенче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бүлеген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язмый</a:t>
            </a:r>
            <a:r>
              <a:rPr lang="ru-RU" sz="3200" dirty="0">
                <a:latin typeface="Cambria Math" pitchFamily="18" charset="0"/>
                <a:ea typeface="Cambria Math" pitchFamily="18" charset="0"/>
              </a:rPr>
              <a:t> кала.</a:t>
            </a:r>
          </a:p>
        </p:txBody>
      </p:sp>
      <p:pic>
        <p:nvPicPr>
          <p:cNvPr id="4" name="Рисунок 3"/>
          <p:cNvPicPr/>
          <p:nvPr/>
        </p:nvPicPr>
        <p:blipFill>
          <a:blip r:embed="rId5"/>
          <a:stretch>
            <a:fillRect/>
          </a:stretch>
        </p:blipFill>
        <p:spPr>
          <a:xfrm>
            <a:off x="3347864" y="3284984"/>
            <a:ext cx="4861173" cy="3124572"/>
          </a:xfrm>
          <a:prstGeom prst="rect">
            <a:avLst/>
          </a:prstGeom>
        </p:spPr>
      </p:pic>
    </p:spTree>
    <p:extLst>
      <p:ext uri="{BB962C8B-B14F-4D97-AF65-F5344CB8AC3E}">
        <p14:creationId xmlns:p14="http://schemas.microsoft.com/office/powerpoint/2010/main" val="2357616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96752"/>
            <a:ext cx="8229600" cy="720080"/>
          </a:xfrm>
        </p:spPr>
        <p:txBody>
          <a:bodyPr>
            <a:normAutofit fontScale="90000"/>
          </a:bodyPr>
          <a:lstStyle/>
          <a:p>
            <a:pPr algn="ctr"/>
            <a:r>
              <a:rPr lang="ru-RU" dirty="0">
                <a:latin typeface="Cambria Math" pitchFamily="18" charset="0"/>
                <a:ea typeface="Cambria Math" pitchFamily="18" charset="0"/>
                <a:cs typeface="Arial Unicode MS" pitchFamily="34" charset="-128"/>
              </a:rPr>
              <a:t>МӨКАДДИМӘ</a:t>
            </a:r>
            <a:r>
              <a:rPr lang="ru-RU" b="0" dirty="0">
                <a:latin typeface="Cambria Math" pitchFamily="18" charset="0"/>
                <a:ea typeface="Cambria Math" pitchFamily="18" charset="0"/>
                <a:cs typeface="Times New Roman" pitchFamily="18" charset="0"/>
              </a:rPr>
              <a:t> </a:t>
            </a:r>
            <a:r>
              <a:rPr lang="ru-RU" b="0" dirty="0" smtClean="0">
                <a:latin typeface="Cambria Math" pitchFamily="18" charset="0"/>
                <a:ea typeface="Cambria Math" pitchFamily="18" charset="0"/>
                <a:cs typeface="Times New Roman" pitchFamily="18" charset="0"/>
              </a:rPr>
              <a:t/>
            </a:r>
            <a:br>
              <a:rPr lang="ru-RU" b="0" dirty="0" smtClean="0">
                <a:latin typeface="Cambria Math" pitchFamily="18" charset="0"/>
                <a:ea typeface="Cambria Math" pitchFamily="18" charset="0"/>
                <a:cs typeface="Times New Roman" pitchFamily="18" charset="0"/>
              </a:rPr>
            </a:br>
            <a:r>
              <a:rPr lang="ru-RU" dirty="0" smtClean="0">
                <a:latin typeface="Cambria Math" pitchFamily="18" charset="0"/>
                <a:ea typeface="Cambria Math" pitchFamily="18" charset="0"/>
              </a:rPr>
              <a:t>(</a:t>
            </a:r>
            <a:r>
              <a:rPr lang="ru-RU" dirty="0" err="1">
                <a:latin typeface="Cambria Math" pitchFamily="18" charset="0"/>
                <a:ea typeface="Cambria Math" pitchFamily="18" charset="0"/>
              </a:rPr>
              <a:t>сүз</a:t>
            </a:r>
            <a:r>
              <a:rPr lang="ru-RU" dirty="0">
                <a:latin typeface="Cambria Math" pitchFamily="18" charset="0"/>
                <a:ea typeface="Cambria Math" pitchFamily="18" charset="0"/>
              </a:rPr>
              <a:t> </a:t>
            </a:r>
            <a:r>
              <a:rPr lang="ru-RU" dirty="0" err="1">
                <a:latin typeface="Cambria Math" pitchFamily="18" charset="0"/>
                <a:ea typeface="Cambria Math" pitchFamily="18" charset="0"/>
              </a:rPr>
              <a:t>башы</a:t>
            </a:r>
            <a:r>
              <a:rPr lang="ru-RU" dirty="0">
                <a:latin typeface="Cambria Math" pitchFamily="18" charset="0"/>
                <a:ea typeface="Cambria Math" pitchFamily="18" charset="0"/>
              </a:rPr>
              <a:t>)</a:t>
            </a:r>
            <a:r>
              <a:rPr lang="ru-RU" dirty="0"/>
              <a:t/>
            </a:r>
            <a:br>
              <a:rPr lang="ru-RU" dirty="0"/>
            </a:br>
            <a:endParaRPr lang="ru-RU" b="0" dirty="0">
              <a:latin typeface="Times New Roman" pitchFamily="18" charset="0"/>
              <a:ea typeface="Cambria Math" pitchFamily="18" charset="0"/>
              <a:cs typeface="Times New Roman" pitchFamily="18" charset="0"/>
            </a:endParaRPr>
          </a:p>
        </p:txBody>
      </p:sp>
      <p:sp>
        <p:nvSpPr>
          <p:cNvPr id="3" name="Объект 2"/>
          <p:cNvSpPr>
            <a:spLocks noGrp="1"/>
          </p:cNvSpPr>
          <p:nvPr>
            <p:ph idx="1"/>
          </p:nvPr>
        </p:nvSpPr>
        <p:spPr>
          <a:xfrm>
            <a:off x="457200" y="1844824"/>
            <a:ext cx="8229600" cy="4608512"/>
          </a:xfrm>
        </p:spPr>
        <p:txBody>
          <a:bodyPr>
            <a:normAutofit/>
          </a:bodyPr>
          <a:lstStyle/>
          <a:p>
            <a:pPr marL="0" indent="0" algn="just">
              <a:buNone/>
            </a:pPr>
            <a:r>
              <a:rPr lang="ru-RU" sz="3200" dirty="0" smtClean="0">
                <a:latin typeface="Cambria Math" pitchFamily="18" charset="0"/>
                <a:ea typeface="Cambria Math" pitchFamily="18" charset="0"/>
              </a:rPr>
              <a:t>     </a:t>
            </a:r>
            <a:r>
              <a:rPr lang="ru-RU" sz="3200" dirty="0" err="1" smtClean="0">
                <a:latin typeface="Cambria Math" pitchFamily="18" charset="0"/>
                <a:ea typeface="Cambria Math" pitchFamily="18" charset="0"/>
              </a:rPr>
              <a:t>Бу</a:t>
            </a:r>
            <a:r>
              <a:rPr lang="ru-RU" sz="3200" dirty="0" smtClean="0">
                <a:latin typeface="Cambria Math" pitchFamily="18" charset="0"/>
                <a:ea typeface="Cambria Math" pitchFamily="18" charset="0"/>
              </a:rPr>
              <a:t> </a:t>
            </a:r>
            <a:r>
              <a:rPr lang="ru-RU" sz="3200" dirty="0">
                <a:latin typeface="Cambria Math" pitchFamily="18" charset="0"/>
                <a:ea typeface="Cambria Math" pitchFamily="18" charset="0"/>
              </a:rPr>
              <a:t>«</a:t>
            </a:r>
            <a:r>
              <a:rPr lang="ru-RU" sz="3200" dirty="0" err="1">
                <a:latin typeface="Cambria Math" pitchFamily="18" charset="0"/>
                <a:ea typeface="Cambria Math" pitchFamily="18" charset="0"/>
              </a:rPr>
              <a:t>Исемдә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калганнар»ны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язуыма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башлыча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сәбәп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берничә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нәширләрнең</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миннән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тәрҗемәи</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халемне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язып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бирергә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үтенү­ләре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булды</a:t>
            </a:r>
            <a:r>
              <a:rPr lang="ru-RU" sz="3200" dirty="0">
                <a:latin typeface="Cambria Math" pitchFamily="18" charset="0"/>
                <a:ea typeface="Cambria Math" pitchFamily="18" charset="0"/>
              </a:rPr>
              <a:t>.</a:t>
            </a:r>
          </a:p>
          <a:p>
            <a:pPr marL="0" indent="0" algn="just">
              <a:buNone/>
            </a:pPr>
            <a:r>
              <a:rPr lang="ru-RU" sz="3200" dirty="0" smtClean="0">
                <a:latin typeface="Cambria Math" pitchFamily="18" charset="0"/>
                <a:ea typeface="Cambria Math" pitchFamily="18" charset="0"/>
              </a:rPr>
              <a:t>    Мин </a:t>
            </a:r>
            <a:r>
              <a:rPr lang="ru-RU" sz="3200" dirty="0" err="1">
                <a:latin typeface="Cambria Math" pitchFamily="18" charset="0"/>
                <a:ea typeface="Cambria Math" pitchFamily="18" charset="0"/>
              </a:rPr>
              <a:t>аларга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туганымнан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алып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хәзерге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яшемә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кадәрле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тәр­җемәи</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халемне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кыска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гына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рәвештә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язып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бирү</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нияте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илә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ку­лыма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каләм</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алган</a:t>
            </a:r>
            <a:r>
              <a:rPr lang="ru-RU" sz="3200" dirty="0">
                <a:latin typeface="Cambria Math" pitchFamily="18" charset="0"/>
                <a:ea typeface="Cambria Math" pitchFamily="18" charset="0"/>
              </a:rPr>
              <a:t> идем, </a:t>
            </a:r>
            <a:r>
              <a:rPr lang="ru-RU" sz="3200" dirty="0" err="1">
                <a:latin typeface="Cambria Math" pitchFamily="18" charset="0"/>
                <a:ea typeface="Cambria Math" pitchFamily="18" charset="0"/>
              </a:rPr>
              <a:t>әллә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ничек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сүз</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озынга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китте</a:t>
            </a:r>
            <a:r>
              <a:rPr lang="ru-RU" sz="3200" dirty="0">
                <a:latin typeface="Cambria Math" pitchFamily="18" charset="0"/>
                <a:ea typeface="Cambria Math" pitchFamily="18" charset="0"/>
              </a:rPr>
              <a:t>.</a:t>
            </a:r>
          </a:p>
          <a:p>
            <a:endParaRPr lang="ru-RU" dirty="0"/>
          </a:p>
        </p:txBody>
      </p:sp>
    </p:spTree>
    <p:extLst>
      <p:ext uri="{BB962C8B-B14F-4D97-AF65-F5344CB8AC3E}">
        <p14:creationId xmlns:p14="http://schemas.microsoft.com/office/powerpoint/2010/main" val="1874041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192688"/>
          </a:xfrm>
        </p:spPr>
        <p:txBody>
          <a:bodyPr>
            <a:normAutofit lnSpcReduction="10000"/>
          </a:bodyPr>
          <a:lstStyle/>
          <a:p>
            <a:pPr marL="0" indent="0" algn="just">
              <a:buNone/>
            </a:pPr>
            <a:r>
              <a:rPr lang="ru-RU" sz="2800" dirty="0" smtClean="0"/>
              <a:t>      </a:t>
            </a:r>
            <a:r>
              <a:rPr lang="ru-RU" sz="3200" dirty="0" smtClean="0">
                <a:latin typeface="Cambria Math" pitchFamily="18" charset="0"/>
                <a:ea typeface="Cambria Math" pitchFamily="18" charset="0"/>
              </a:rPr>
              <a:t>Минем </a:t>
            </a:r>
            <a:r>
              <a:rPr lang="ru-RU" sz="3200" dirty="0" err="1">
                <a:latin typeface="Cambria Math" pitchFamily="18" charset="0"/>
                <a:ea typeface="Cambria Math" pitchFamily="18" charset="0"/>
              </a:rPr>
              <a:t>гомерем</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укучылар</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күрерләр</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шактый</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ямьсез</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шактый</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караңгы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шуның</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белән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бергә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кызык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кына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үткән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булганга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яза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башлагач</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исемдә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калганнарның</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һәммәсен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язасым</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килде</a:t>
            </a:r>
            <a:r>
              <a:rPr lang="ru-RU" sz="3200" dirty="0">
                <a:latin typeface="Cambria Math" pitchFamily="18" charset="0"/>
                <a:ea typeface="Cambria Math" pitchFamily="18" charset="0"/>
              </a:rPr>
              <a:t>.</a:t>
            </a:r>
          </a:p>
          <a:p>
            <a:pPr marL="0" indent="0" algn="just">
              <a:buNone/>
            </a:pPr>
            <a:r>
              <a:rPr lang="ru-RU" sz="3200" dirty="0" err="1">
                <a:latin typeface="Cambria Math" pitchFamily="18" charset="0"/>
                <a:ea typeface="Cambria Math" pitchFamily="18" charset="0"/>
              </a:rPr>
              <a:t>Шунлыктан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Уральскигә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килеп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җиткәнемә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кадәр</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кичердекем</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хәлләр</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илә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аннан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соң</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хәзер</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шушы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сәтырларны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юл</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язма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юл</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язып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утыр­ган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вакытыма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кадәрге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башыма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килгәннәрне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икесен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ике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рисалә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китапчык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итеп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чыгарырга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мәгъкуль</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күрелде</a:t>
            </a:r>
            <a:r>
              <a:rPr lang="ru-RU" sz="3200" dirty="0">
                <a:latin typeface="Cambria Math" pitchFamily="18" charset="0"/>
                <a:ea typeface="Cambria Math" pitchFamily="18" charset="0"/>
              </a:rPr>
              <a:t>.</a:t>
            </a:r>
          </a:p>
          <a:p>
            <a:pPr marL="0" indent="0">
              <a:buNone/>
            </a:pPr>
            <a:r>
              <a:rPr lang="ru-RU" sz="2800" i="1" dirty="0">
                <a:latin typeface="Cambria Math" pitchFamily="18" charset="0"/>
                <a:ea typeface="Cambria Math" pitchFamily="18" charset="0"/>
              </a:rPr>
              <a:t>Г. </a:t>
            </a:r>
            <a:r>
              <a:rPr lang="ru-RU" sz="2800" i="1" dirty="0" err="1">
                <a:latin typeface="Cambria Math" pitchFamily="18" charset="0"/>
                <a:ea typeface="Cambria Math" pitchFamily="18" charset="0"/>
              </a:rPr>
              <a:t>Тукаев</a:t>
            </a:r>
            <a:r>
              <a:rPr lang="ru-RU" sz="2800" i="1" dirty="0">
                <a:latin typeface="Cambria Math" pitchFamily="18" charset="0"/>
                <a:ea typeface="Cambria Math" pitchFamily="18" charset="0"/>
              </a:rPr>
              <a:t> 29 сентябрь, 1909 </a:t>
            </a:r>
            <a:r>
              <a:rPr lang="ru-RU" sz="2800" i="1" dirty="0" err="1">
                <a:latin typeface="Cambria Math" pitchFamily="18" charset="0"/>
                <a:ea typeface="Cambria Math" pitchFamily="18" charset="0"/>
              </a:rPr>
              <a:t>сәнә</a:t>
            </a:r>
            <a:endParaRPr lang="ru-RU" sz="2800" dirty="0">
              <a:latin typeface="Cambria Math" pitchFamily="18" charset="0"/>
              <a:ea typeface="Cambria Math" pitchFamily="18" charset="0"/>
            </a:endParaRPr>
          </a:p>
          <a:p>
            <a:endParaRPr lang="ru-RU" dirty="0"/>
          </a:p>
        </p:txBody>
      </p:sp>
    </p:spTree>
    <p:extLst>
      <p:ext uri="{BB962C8B-B14F-4D97-AF65-F5344CB8AC3E}">
        <p14:creationId xmlns:p14="http://schemas.microsoft.com/office/powerpoint/2010/main" val="29296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301208"/>
            <a:ext cx="8229600" cy="824955"/>
          </a:xfrm>
        </p:spPr>
        <p:txBody>
          <a:bodyPr>
            <a:noAutofit/>
          </a:bodyPr>
          <a:lstStyle/>
          <a:p>
            <a:pPr marL="0" indent="0">
              <a:buNone/>
            </a:pPr>
            <a:r>
              <a:rPr lang="tt-RU" sz="3200" dirty="0" smtClean="0">
                <a:latin typeface="Cambria Math" pitchFamily="18" charset="0"/>
                <a:ea typeface="Cambria Math" pitchFamily="18" charset="0"/>
              </a:rPr>
              <a:t>Әтисе – Мөхәммәтгариф </a:t>
            </a:r>
          </a:p>
          <a:p>
            <a:pPr marL="0" indent="0">
              <a:buNone/>
            </a:pPr>
            <a:r>
              <a:rPr lang="tt-RU" sz="3200" dirty="0" smtClean="0">
                <a:latin typeface="Cambria Math" pitchFamily="18" charset="0"/>
                <a:ea typeface="Cambria Math" pitchFamily="18" charset="0"/>
              </a:rPr>
              <a:t>әнисе - </a:t>
            </a:r>
            <a:r>
              <a:rPr lang="tt-RU" sz="3200" dirty="0">
                <a:latin typeface="Cambria Math" pitchFamily="18" charset="0"/>
                <a:ea typeface="Cambria Math" pitchFamily="18" charset="0"/>
              </a:rPr>
              <a:t>М</a:t>
            </a:r>
            <a:r>
              <a:rPr lang="tt-RU" sz="3200" dirty="0" smtClean="0">
                <a:latin typeface="Cambria Math" pitchFamily="18" charset="0"/>
                <a:ea typeface="Cambria Math" pitchFamily="18" charset="0"/>
              </a:rPr>
              <a:t>әмдүдә</a:t>
            </a:r>
            <a:endParaRPr lang="ru-RU" sz="3200" dirty="0">
              <a:latin typeface="Cambria Math" pitchFamily="18" charset="0"/>
              <a:ea typeface="Cambria Math" pitchFamily="18" charset="0"/>
            </a:endParaRP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r="71134" b="45761"/>
          <a:stretch/>
        </p:blipFill>
        <p:spPr>
          <a:xfrm>
            <a:off x="755576" y="332656"/>
            <a:ext cx="3349578" cy="4730918"/>
          </a:xfrm>
          <a:prstGeom prst="rect">
            <a:avLst/>
          </a:prstGeom>
        </p:spPr>
      </p:pic>
      <p:pic>
        <p:nvPicPr>
          <p:cNvPr id="5" name="Рисунок 4"/>
          <p:cNvPicPr>
            <a:picLocks noChangeAspect="1"/>
          </p:cNvPicPr>
          <p:nvPr/>
        </p:nvPicPr>
        <p:blipFill rotWithShape="1">
          <a:blip r:embed="rId2" cstate="print">
            <a:extLst>
              <a:ext uri="{28A0092B-C50C-407E-A947-70E740481C1C}">
                <a14:useLocalDpi xmlns:a14="http://schemas.microsoft.com/office/drawing/2010/main" val="0"/>
              </a:ext>
            </a:extLst>
          </a:blip>
          <a:srcRect l="73464" b="51731"/>
          <a:stretch/>
        </p:blipFill>
        <p:spPr>
          <a:xfrm>
            <a:off x="4860032" y="332656"/>
            <a:ext cx="3287144" cy="4730918"/>
          </a:xfrm>
          <a:prstGeom prst="rect">
            <a:avLst/>
          </a:prstGeom>
        </p:spPr>
      </p:pic>
    </p:spTree>
    <p:extLst>
      <p:ext uri="{BB962C8B-B14F-4D97-AF65-F5344CB8AC3E}">
        <p14:creationId xmlns:p14="http://schemas.microsoft.com/office/powerpoint/2010/main" val="217428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pPr algn="ctr"/>
            <a:r>
              <a:rPr lang="tt-RU" dirty="0" smtClean="0">
                <a:latin typeface="Cambria Math" pitchFamily="18" charset="0"/>
                <a:ea typeface="Cambria Math" pitchFamily="18" charset="0"/>
              </a:rPr>
              <a:t>Тәрҗемәи хәле (биографиясе)</a:t>
            </a:r>
            <a:endParaRPr lang="ru-RU" dirty="0">
              <a:latin typeface="Cambria Math" pitchFamily="18" charset="0"/>
              <a:ea typeface="Cambria Math" pitchFamily="18" charset="0"/>
            </a:endParaRPr>
          </a:p>
        </p:txBody>
      </p:sp>
      <p:sp>
        <p:nvSpPr>
          <p:cNvPr id="3" name="Объект 2"/>
          <p:cNvSpPr>
            <a:spLocks noGrp="1"/>
          </p:cNvSpPr>
          <p:nvPr>
            <p:ph idx="1"/>
          </p:nvPr>
        </p:nvSpPr>
        <p:spPr/>
        <p:txBody>
          <a:bodyPr/>
          <a:lstStyle/>
          <a:p>
            <a:r>
              <a:rPr lang="tt-RU" sz="2800" dirty="0" smtClean="0">
                <a:latin typeface="Cambria Math" pitchFamily="18" charset="0"/>
                <a:ea typeface="Cambria Math" pitchFamily="18" charset="0"/>
              </a:rPr>
              <a:t>Кушлавыч </a:t>
            </a:r>
            <a:r>
              <a:rPr lang="tt-RU" sz="2800" dirty="0">
                <a:latin typeface="Cambria Math" pitchFamily="18" charset="0"/>
                <a:ea typeface="Cambria Math" pitchFamily="18" charset="0"/>
              </a:rPr>
              <a:t>авылында 1886 елның 26 (14) апрелендә Мөхәммәтгариф мулла гаиләсендә Габдулла Тукай дөньяга килә. Малай туып дүрт ай ярым үткәч, Мөхәммәтгариф хәзрәт үлеп китә. Тол калган Мәмдүдәне (Габдулланың әнисен) Сасна мулласына кияүгә бирәләр. </a:t>
            </a:r>
            <a:endParaRPr lang="tt-RU" sz="2800" dirty="0" smtClean="0">
              <a:latin typeface="Cambria Math" pitchFamily="18" charset="0"/>
              <a:ea typeface="Cambria Math" pitchFamily="18" charset="0"/>
            </a:endParaRPr>
          </a:p>
          <a:p>
            <a:r>
              <a:rPr lang="tt-RU" sz="2800" dirty="0" smtClean="0">
                <a:latin typeface="Cambria Math" pitchFamily="18" charset="0"/>
                <a:ea typeface="Cambria Math" pitchFamily="18" charset="0"/>
              </a:rPr>
              <a:t>Бәләкәй </a:t>
            </a:r>
            <a:r>
              <a:rPr lang="tt-RU" sz="2800" dirty="0">
                <a:latin typeface="Cambria Math" pitchFamily="18" charset="0"/>
                <a:ea typeface="Cambria Math" pitchFamily="18" charset="0"/>
              </a:rPr>
              <a:t>Габдулланы авылның Шәрифә исемле фәкыйрь бер карчыгына вакытлыча асрамага </a:t>
            </a:r>
            <a:r>
              <a:rPr lang="tt-RU" sz="2800" dirty="0" smtClean="0">
                <a:latin typeface="Cambria Math" pitchFamily="18" charset="0"/>
                <a:ea typeface="Cambria Math" pitchFamily="18" charset="0"/>
              </a:rPr>
              <a:t>калдыралар.</a:t>
            </a:r>
            <a:endParaRPr lang="ru-RU" sz="2800" dirty="0">
              <a:latin typeface="Cambria Math" pitchFamily="18" charset="0"/>
              <a:ea typeface="Cambria Math" pitchFamily="18" charset="0"/>
            </a:endParaRPr>
          </a:p>
        </p:txBody>
      </p:sp>
    </p:spTree>
    <p:extLst>
      <p:ext uri="{BB962C8B-B14F-4D97-AF65-F5344CB8AC3E}">
        <p14:creationId xmlns:p14="http://schemas.microsoft.com/office/powerpoint/2010/main" val="223584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260648"/>
            <a:ext cx="8640960" cy="5865515"/>
          </a:xfrm>
        </p:spPr>
        <p:txBody>
          <a:bodyPr>
            <a:noAutofit/>
          </a:bodyPr>
          <a:lstStyle/>
          <a:p>
            <a:r>
              <a:rPr lang="tt-RU" sz="2800" dirty="0" smtClean="0">
                <a:latin typeface="Cambria Math" pitchFamily="18" charset="0"/>
                <a:ea typeface="Cambria Math" pitchFamily="18" charset="0"/>
              </a:rPr>
              <a:t>Бераздан </a:t>
            </a:r>
            <a:r>
              <a:rPr lang="tt-RU" sz="2800" dirty="0">
                <a:latin typeface="Cambria Math" pitchFamily="18" charset="0"/>
                <a:ea typeface="Cambria Math" pitchFamily="18" charset="0"/>
              </a:rPr>
              <a:t>аны үз әнисе яңа гаиләсенә алдыра. </a:t>
            </a:r>
            <a:r>
              <a:rPr lang="tt-RU" sz="2800" dirty="0" smtClean="0">
                <a:latin typeface="Cambria Math" pitchFamily="18" charset="0"/>
                <a:ea typeface="Cambria Math" pitchFamily="18" charset="0"/>
              </a:rPr>
              <a:t>Ләкин </a:t>
            </a:r>
            <a:r>
              <a:rPr lang="tt-RU" sz="2800" dirty="0">
                <a:latin typeface="Cambria Math" pitchFamily="18" charset="0"/>
                <a:ea typeface="Cambria Math" pitchFamily="18" charset="0"/>
              </a:rPr>
              <a:t>бу рәхәт озакка бармый: әнисе дөнья куя да, Габдулла дөм ятим кала. Сасна мулласы бу ятимне Өчилегә — Габдулланың әнисенең атасына </a:t>
            </a:r>
            <a:r>
              <a:rPr lang="tt-RU" sz="2800" dirty="0" smtClean="0">
                <a:latin typeface="Cambria Math" pitchFamily="18" charset="0"/>
                <a:ea typeface="Cambria Math" pitchFamily="18" charset="0"/>
              </a:rPr>
              <a:t>Зиннәтулла бабасына кайтарып </a:t>
            </a:r>
            <a:r>
              <a:rPr lang="tt-RU" sz="2800" dirty="0">
                <a:latin typeface="Cambria Math" pitchFamily="18" charset="0"/>
                <a:ea typeface="Cambria Math" pitchFamily="18" charset="0"/>
              </a:rPr>
              <a:t>бирә</a:t>
            </a:r>
            <a:r>
              <a:rPr lang="tt-RU" sz="2800" dirty="0" smtClean="0">
                <a:latin typeface="Cambria Math" pitchFamily="18" charset="0"/>
                <a:ea typeface="Cambria Math" pitchFamily="18" charset="0"/>
              </a:rPr>
              <a:t>.</a:t>
            </a:r>
            <a:r>
              <a:rPr lang="tt-RU" sz="2800" dirty="0">
                <a:latin typeface="Cambria Math" pitchFamily="18" charset="0"/>
                <a:ea typeface="Cambria Math" pitchFamily="18" charset="0"/>
              </a:rPr>
              <a:t> Монда исә үги әби. Күп балалы гаилә. </a:t>
            </a:r>
            <a:endParaRPr lang="tt-RU" sz="2800" dirty="0" smtClean="0">
              <a:latin typeface="Cambria Math" pitchFamily="18" charset="0"/>
              <a:ea typeface="Cambria Math" pitchFamily="18" charset="0"/>
            </a:endParaRPr>
          </a:p>
          <a:p>
            <a:r>
              <a:rPr lang="ru-RU" sz="2800" dirty="0" smtClean="0">
                <a:latin typeface="Cambria Math" pitchFamily="18" charset="0"/>
                <a:ea typeface="Cambria Math" pitchFamily="18" charset="0"/>
              </a:rPr>
              <a:t>Ә </a:t>
            </a:r>
            <a:r>
              <a:rPr lang="ru-RU" sz="2800" dirty="0" err="1" smtClean="0">
                <a:latin typeface="Cambria Math" pitchFamily="18" charset="0"/>
                <a:ea typeface="Cambria Math" pitchFamily="18" charset="0"/>
              </a:rPr>
              <a:t>бераздан</a:t>
            </a:r>
            <a:r>
              <a:rPr lang="ru-RU" sz="2800" dirty="0" smtClean="0">
                <a:latin typeface="Cambria Math" pitchFamily="18" charset="0"/>
                <a:ea typeface="Cambria Math" pitchFamily="18" charset="0"/>
              </a:rPr>
              <a:t> </a:t>
            </a:r>
            <a:r>
              <a:rPr lang="ru-RU" sz="2800" dirty="0" err="1">
                <a:latin typeface="Cambria Math" pitchFamily="18" charset="0"/>
                <a:ea typeface="Cambria Math" pitchFamily="18" charset="0"/>
              </a:rPr>
              <a:t>баланы</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Казанга</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баручы</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бер</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ямщиккә</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утыртып</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ерак</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билгесез</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сәфәргә</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озаталар</a:t>
            </a:r>
            <a:r>
              <a:rPr lang="ru-RU" sz="2800" dirty="0">
                <a:latin typeface="Cambria Math" pitchFamily="18" charset="0"/>
                <a:ea typeface="Cambria Math" pitchFamily="18" charset="0"/>
              </a:rPr>
              <a:t>. Я</a:t>
            </a:r>
            <a:r>
              <a:rPr lang="ru-RU" sz="2800" dirty="0" smtClean="0">
                <a:latin typeface="Cambria Math" pitchFamily="18" charset="0"/>
                <a:ea typeface="Cambria Math" pitchFamily="18" charset="0"/>
              </a:rPr>
              <a:t>мщик </a:t>
            </a:r>
            <a:r>
              <a:rPr lang="ru-RU" sz="2800" dirty="0" err="1">
                <a:latin typeface="Cambria Math" pitchFamily="18" charset="0"/>
                <a:ea typeface="Cambria Math" pitchFamily="18" charset="0"/>
              </a:rPr>
              <a:t>исә</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Печән</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базарына</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килгәч</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Асрарга</a:t>
            </a:r>
            <a:r>
              <a:rPr lang="ru-RU" sz="2800" dirty="0">
                <a:latin typeface="Cambria Math" pitchFamily="18" charset="0"/>
                <a:ea typeface="Cambria Math" pitchFamily="18" charset="0"/>
              </a:rPr>
              <a:t> бала </a:t>
            </a:r>
            <a:r>
              <a:rPr lang="ru-RU" sz="2800" dirty="0" err="1">
                <a:latin typeface="Cambria Math" pitchFamily="18" charset="0"/>
                <a:ea typeface="Cambria Math" pitchFamily="18" charset="0"/>
              </a:rPr>
              <a:t>бирәм</a:t>
            </a:r>
            <a:r>
              <a:rPr lang="ru-RU" sz="2800" dirty="0">
                <a:latin typeface="Cambria Math" pitchFamily="18" charset="0"/>
                <a:ea typeface="Cambria Math" pitchFamily="18" charset="0"/>
              </a:rPr>
              <a:t>, кем ала?» — </a:t>
            </a:r>
            <a:r>
              <a:rPr lang="ru-RU" sz="2800" dirty="0" err="1">
                <a:latin typeface="Cambria Math" pitchFamily="18" charset="0"/>
                <a:ea typeface="Cambria Math" pitchFamily="18" charset="0"/>
              </a:rPr>
              <a:t>дип</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кычкырып</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йөри</a:t>
            </a:r>
            <a:r>
              <a:rPr lang="ru-RU" sz="2800" dirty="0" smtClean="0">
                <a:latin typeface="Cambria Math" pitchFamily="18" charset="0"/>
                <a:ea typeface="Cambria Math" pitchFamily="18" charset="0"/>
              </a:rPr>
              <a:t>. </a:t>
            </a:r>
            <a:r>
              <a:rPr lang="ru-RU" sz="2800" dirty="0" err="1" smtClean="0">
                <a:latin typeface="Cambria Math" pitchFamily="18" charset="0"/>
                <a:ea typeface="Cambria Math" pitchFamily="18" charset="0"/>
              </a:rPr>
              <a:t>Халык</a:t>
            </a:r>
            <a:r>
              <a:rPr lang="ru-RU" sz="2800" dirty="0" smtClean="0">
                <a:latin typeface="Cambria Math" pitchFamily="18" charset="0"/>
                <a:ea typeface="Cambria Math" pitchFamily="18" charset="0"/>
              </a:rPr>
              <a:t> </a:t>
            </a:r>
            <a:r>
              <a:rPr lang="ru-RU" sz="2800" dirty="0" err="1">
                <a:latin typeface="Cambria Math" pitchFamily="18" charset="0"/>
                <a:ea typeface="Cambria Math" pitchFamily="18" charset="0"/>
              </a:rPr>
              <a:t>арасыннан</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бер</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кеше</a:t>
            </a:r>
            <a:r>
              <a:rPr lang="ru-RU" sz="2800" dirty="0">
                <a:latin typeface="Cambria Math" pitchFamily="18" charset="0"/>
                <a:ea typeface="Cambria Math" pitchFamily="18" charset="0"/>
              </a:rPr>
              <a:t> </a:t>
            </a:r>
            <a:r>
              <a:rPr lang="ru-RU" sz="2800" dirty="0" smtClean="0">
                <a:latin typeface="Cambria Math" pitchFamily="18" charset="0"/>
                <a:ea typeface="Cambria Math" pitchFamily="18" charset="0"/>
              </a:rPr>
              <a:t> </a:t>
            </a:r>
            <a:r>
              <a:rPr lang="ru-RU" sz="2800" dirty="0" err="1">
                <a:latin typeface="Cambria Math" pitchFamily="18" charset="0"/>
                <a:ea typeface="Cambria Math" pitchFamily="18" charset="0"/>
              </a:rPr>
              <a:t>малайны</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үзләренә</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алып</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кайта</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Яңа</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бистә</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һөнәрчесе</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Мөхәммәтвәли</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абзый</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белән</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Газизә</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абыстай</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шулай</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итеп</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малайлы</a:t>
            </a:r>
            <a:r>
              <a:rPr lang="ru-RU" sz="2800" dirty="0">
                <a:latin typeface="Cambria Math" pitchFamily="18" charset="0"/>
                <a:ea typeface="Cambria Math" pitchFamily="18" charset="0"/>
              </a:rPr>
              <a:t> </a:t>
            </a:r>
            <a:r>
              <a:rPr lang="ru-RU" sz="2800" dirty="0" err="1">
                <a:latin typeface="Cambria Math" pitchFamily="18" charset="0"/>
                <a:ea typeface="Cambria Math" pitchFamily="18" charset="0"/>
              </a:rPr>
              <a:t>булалар</a:t>
            </a:r>
            <a:r>
              <a:rPr lang="ru-RU" sz="2800" dirty="0">
                <a:latin typeface="Cambria Math" pitchFamily="18" charset="0"/>
                <a:ea typeface="Cambria Math" pitchFamily="18" charset="0"/>
              </a:rPr>
              <a:t>. </a:t>
            </a:r>
          </a:p>
        </p:txBody>
      </p:sp>
    </p:spTree>
    <p:extLst>
      <p:ext uri="{BB962C8B-B14F-4D97-AF65-F5344CB8AC3E}">
        <p14:creationId xmlns:p14="http://schemas.microsoft.com/office/powerpoint/2010/main" val="1784323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6264696"/>
          </a:xfrm>
        </p:spPr>
        <p:txBody>
          <a:bodyPr>
            <a:normAutofit/>
          </a:bodyPr>
          <a:lstStyle/>
          <a:p>
            <a:r>
              <a:rPr lang="ru-RU" sz="3200" dirty="0" err="1">
                <a:latin typeface="Cambria Math" pitchFamily="18" charset="0"/>
                <a:ea typeface="Cambria Math" pitchFamily="18" charset="0"/>
              </a:rPr>
              <a:t>Бәләкәй</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Габдулла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бу</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гаиләсендә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ике</a:t>
            </a:r>
            <a:r>
              <a:rPr lang="ru-RU" sz="3200" dirty="0">
                <a:latin typeface="Cambria Math" pitchFamily="18" charset="0"/>
                <a:ea typeface="Cambria Math" pitchFamily="18" charset="0"/>
              </a:rPr>
              <a:t> ел </a:t>
            </a:r>
            <a:r>
              <a:rPr lang="ru-RU" sz="3200" dirty="0" err="1">
                <a:latin typeface="Cambria Math" pitchFamily="18" charset="0"/>
                <a:ea typeface="Cambria Math" pitchFamily="18" charset="0"/>
              </a:rPr>
              <a:t>буена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ярыйсы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гына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яшәгәч</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тагын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артып</a:t>
            </a:r>
            <a:r>
              <a:rPr lang="ru-RU" sz="3200" dirty="0">
                <a:latin typeface="Cambria Math" pitchFamily="18" charset="0"/>
                <a:ea typeface="Cambria Math" pitchFamily="18" charset="0"/>
              </a:rPr>
              <a:t> кала; </a:t>
            </a:r>
            <a:r>
              <a:rPr lang="ru-RU" sz="3200" dirty="0" err="1">
                <a:latin typeface="Cambria Math" pitchFamily="18" charset="0"/>
                <a:ea typeface="Cambria Math" pitchFamily="18" charset="0"/>
              </a:rPr>
              <a:t>әти-әнисе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авырып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китә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һәм</a:t>
            </a:r>
            <a:r>
              <a:rPr lang="ru-RU" sz="3200" dirty="0">
                <a:latin typeface="Cambria Math" pitchFamily="18" charset="0"/>
                <a:ea typeface="Cambria Math" pitchFamily="18" charset="0"/>
              </a:rPr>
              <a:t>: «Без </a:t>
            </a:r>
            <a:r>
              <a:rPr lang="ru-RU" sz="3200" dirty="0" err="1">
                <a:latin typeface="Cambria Math" pitchFamily="18" charset="0"/>
                <a:ea typeface="Cambria Math" pitchFamily="18" charset="0"/>
              </a:rPr>
              <a:t>үлсәк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бу</a:t>
            </a:r>
            <a:r>
              <a:rPr lang="ru-RU" sz="3200" dirty="0">
                <a:latin typeface="Cambria Math" pitchFamily="18" charset="0"/>
                <a:ea typeface="Cambria Math" pitchFamily="18" charset="0"/>
              </a:rPr>
              <a:t> бала кем </a:t>
            </a:r>
            <a:r>
              <a:rPr lang="ru-RU" sz="3200" dirty="0" err="1">
                <a:latin typeface="Cambria Math" pitchFamily="18" charset="0"/>
                <a:ea typeface="Cambria Math" pitchFamily="18" charset="0"/>
              </a:rPr>
              <a:t>кулына</a:t>
            </a:r>
            <a:r>
              <a:rPr lang="ru-RU" sz="3200" dirty="0">
                <a:latin typeface="Cambria Math" pitchFamily="18" charset="0"/>
                <a:ea typeface="Cambria Math" pitchFamily="18" charset="0"/>
              </a:rPr>
              <a:t> кала, </a:t>
            </a:r>
            <a:r>
              <a:rPr lang="ru-RU" sz="3200" dirty="0" err="1">
                <a:latin typeface="Cambria Math" pitchFamily="18" charset="0"/>
                <a:ea typeface="Cambria Math" pitchFamily="18" charset="0"/>
              </a:rPr>
              <a:t>ичмасам</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авылына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кайтарыйк</a:t>
            </a:r>
            <a:r>
              <a:rPr lang="ru-RU" sz="3200" dirty="0">
                <a:latin typeface="Cambria Math" pitchFamily="18" charset="0"/>
                <a:ea typeface="Cambria Math" pitchFamily="18" charset="0"/>
              </a:rPr>
              <a:t>...» — </a:t>
            </a:r>
            <a:r>
              <a:rPr lang="ru-RU" sz="3200" dirty="0" err="1">
                <a:latin typeface="Cambria Math" pitchFamily="18" charset="0"/>
                <a:ea typeface="Cambria Math" pitchFamily="18" charset="0"/>
              </a:rPr>
              <a:t>дип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аны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яңадан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Өчилегә</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озаталар</a:t>
            </a:r>
            <a:r>
              <a:rPr lang="ru-RU" sz="3200" dirty="0">
                <a:latin typeface="Cambria Math" pitchFamily="18" charset="0"/>
                <a:ea typeface="Cambria Math" pitchFamily="18" charset="0"/>
              </a:rPr>
              <a:t>. </a:t>
            </a:r>
          </a:p>
          <a:p>
            <a:r>
              <a:rPr lang="ru-RU" sz="3200" dirty="0" err="1">
                <a:latin typeface="Cambria Math" pitchFamily="18" charset="0"/>
                <a:ea typeface="Cambria Math" pitchFamily="18" charset="0"/>
              </a:rPr>
              <a:t>Бераздан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малайны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Кырлай</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исемле</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авылдан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ир</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баласыз</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Сәгъди</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абзыйга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уллыкка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озаталар</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Шулай</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алтынчы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оя</a:t>
            </a:r>
            <a:r>
              <a:rPr lang="ru-RU" sz="3200" dirty="0">
                <a:latin typeface="Cambria Math" pitchFamily="18" charset="0"/>
                <a:ea typeface="Cambria Math" pitchFamily="18" charset="0"/>
              </a:rPr>
              <a:t>...</a:t>
            </a:r>
            <a:r>
              <a:rPr lang="ru-RU" sz="3200" dirty="0" err="1">
                <a:latin typeface="Cambria Math" pitchFamily="18" charset="0"/>
                <a:ea typeface="Cambria Math" pitchFamily="18" charset="0"/>
              </a:rPr>
              <a:t>Оядан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ояга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күчеп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җылылык</a:t>
            </a:r>
            <a:r>
              <a:rPr lang="ru-RU" sz="3200" dirty="0">
                <a:latin typeface="Cambria Math" pitchFamily="18" charset="0"/>
                <a:ea typeface="Cambria Math" pitchFamily="18" charset="0"/>
              </a:rPr>
              <a:t> </a:t>
            </a:r>
            <a:r>
              <a:rPr lang="ru-RU" sz="3200" dirty="0" err="1" smtClean="0">
                <a:latin typeface="Cambria Math" pitchFamily="18" charset="0"/>
                <a:ea typeface="Cambria Math" pitchFamily="18" charset="0"/>
              </a:rPr>
              <a:t>эзләп</a:t>
            </a:r>
            <a:r>
              <a:rPr lang="ru-RU" sz="3200" dirty="0" smtClean="0">
                <a:latin typeface="Cambria Math" pitchFamily="18" charset="0"/>
                <a:ea typeface="Cambria Math" pitchFamily="18" charset="0"/>
              </a:rPr>
              <a:t> </a:t>
            </a:r>
            <a:r>
              <a:rPr lang="ru-RU" sz="3200" dirty="0" err="1" smtClean="0">
                <a:latin typeface="Cambria Math" pitchFamily="18" charset="0"/>
                <a:ea typeface="Cambria Math" pitchFamily="18" charset="0"/>
              </a:rPr>
              <a:t>йөри</a:t>
            </a:r>
            <a:r>
              <a:rPr lang="ru-RU" sz="3200" dirty="0" smtClean="0">
                <a:latin typeface="Cambria Math" pitchFamily="18" charset="0"/>
                <a:ea typeface="Cambria Math" pitchFamily="18" charset="0"/>
              </a:rPr>
              <a:t>.</a:t>
            </a:r>
            <a:endParaRPr lang="ru-RU" sz="3200" dirty="0"/>
          </a:p>
        </p:txBody>
      </p:sp>
    </p:spTree>
    <p:extLst>
      <p:ext uri="{BB962C8B-B14F-4D97-AF65-F5344CB8AC3E}">
        <p14:creationId xmlns:p14="http://schemas.microsoft.com/office/powerpoint/2010/main" val="3230969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44008" y="476672"/>
            <a:ext cx="4042792" cy="6120680"/>
          </a:xfrm>
        </p:spPr>
        <p:txBody>
          <a:bodyPr>
            <a:normAutofit fontScale="92500" lnSpcReduction="10000"/>
          </a:bodyPr>
          <a:lstStyle/>
          <a:p>
            <a:pPr marL="0" indent="0">
              <a:buNone/>
            </a:pPr>
            <a:r>
              <a:rPr lang="ru-RU" sz="3200" dirty="0" err="1">
                <a:latin typeface="Cambria Math" pitchFamily="18" charset="0"/>
                <a:ea typeface="Cambria Math" pitchFamily="18" charset="0"/>
              </a:rPr>
              <a:t>Кырлай</a:t>
            </a:r>
            <a:r>
              <a:rPr lang="ru-RU" sz="3200" dirty="0">
                <a:latin typeface="Cambria Math" pitchFamily="18" charset="0"/>
                <a:ea typeface="Cambria Math" pitchFamily="18" charset="0"/>
              </a:rPr>
              <a:t> </a:t>
            </a:r>
            <a:r>
              <a:rPr lang="ru-RU" sz="3200" dirty="0" smtClean="0">
                <a:latin typeface="Cambria Math" pitchFamily="18" charset="0"/>
                <a:ea typeface="Cambria Math" pitchFamily="18" charset="0"/>
              </a:rPr>
              <a:t> </a:t>
            </a:r>
            <a:r>
              <a:rPr lang="ru-RU" sz="3200" dirty="0" err="1" smtClean="0">
                <a:latin typeface="Cambria Math" pitchFamily="18" charset="0"/>
                <a:ea typeface="Cambria Math" pitchFamily="18" charset="0"/>
              </a:rPr>
              <a:t>ятимгә</a:t>
            </a:r>
            <a:r>
              <a:rPr lang="ru-RU" sz="3200" dirty="0" smtClean="0">
                <a:latin typeface="Cambria Math" pitchFamily="18" charset="0"/>
                <a:ea typeface="Cambria Math" pitchFamily="18" charset="0"/>
              </a:rPr>
              <a:t> </a:t>
            </a:r>
            <a:r>
              <a:rPr lang="ru-RU" sz="3200" dirty="0" err="1" smtClean="0">
                <a:latin typeface="Cambria Math" pitchFamily="18" charset="0"/>
                <a:ea typeface="Cambria Math" pitchFamily="18" charset="0"/>
              </a:rPr>
              <a:t>мәрхәмәтлерәк</a:t>
            </a:r>
            <a:r>
              <a:rPr lang="ru-RU" sz="3200" dirty="0" smtClean="0">
                <a:latin typeface="Cambria Math" pitchFamily="18" charset="0"/>
                <a:ea typeface="Cambria Math" pitchFamily="18" charset="0"/>
              </a:rPr>
              <a:t> </a:t>
            </a:r>
            <a:r>
              <a:rPr lang="ru-RU" sz="3200" dirty="0" err="1">
                <a:latin typeface="Cambria Math" pitchFamily="18" charset="0"/>
                <a:ea typeface="Cambria Math" pitchFamily="18" charset="0"/>
              </a:rPr>
              <a:t>булып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чыга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Беренчедән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бәләкәй</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Габдулла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монда</a:t>
            </a:r>
            <a:r>
              <a:rPr lang="ru-RU" sz="3200" dirty="0">
                <a:latin typeface="Cambria Math" pitchFamily="18" charset="0"/>
                <a:ea typeface="Cambria Math" pitchFamily="18" charset="0"/>
              </a:rPr>
              <a:t> башка </a:t>
            </a:r>
            <a:r>
              <a:rPr lang="ru-RU" sz="3200" dirty="0" err="1">
                <a:latin typeface="Cambria Math" pitchFamily="18" charset="0"/>
                <a:ea typeface="Cambria Math" pitchFamily="18" charset="0"/>
              </a:rPr>
              <a:t>урыннарга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караганда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озаграк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яши</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хәтта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сабакка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йөри</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башлый</a:t>
            </a:r>
            <a:r>
              <a:rPr lang="ru-RU" sz="3200" dirty="0">
                <a:latin typeface="Cambria Math" pitchFamily="18" charset="0"/>
                <a:ea typeface="Cambria Math" pitchFamily="18" charset="0"/>
              </a:rPr>
              <a:t>.</a:t>
            </a:r>
            <a:r>
              <a:rPr lang="ru-RU" sz="3200" dirty="0"/>
              <a:t> </a:t>
            </a:r>
            <a:r>
              <a:rPr lang="ru-RU" sz="3200" dirty="0" err="1">
                <a:latin typeface="Cambria Math" pitchFamily="18" charset="0"/>
                <a:ea typeface="Cambria Math" pitchFamily="18" charset="0"/>
              </a:rPr>
              <a:t>Икенчедән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Кырлай</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авылында</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ул</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үзенең</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киләчәк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иҗаты</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өчен</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нигез</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булачак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бик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күп</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рухи</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байлык</a:t>
            </a:r>
            <a:r>
              <a:rPr lang="ru-RU" sz="3200" dirty="0">
                <a:latin typeface="Cambria Math" pitchFamily="18" charset="0"/>
                <a:ea typeface="Cambria Math" pitchFamily="18" charset="0"/>
              </a:rPr>
              <a:t> </a:t>
            </a:r>
            <a:r>
              <a:rPr lang="ru-RU" sz="3200" dirty="0" err="1">
                <a:latin typeface="Cambria Math" pitchFamily="18" charset="0"/>
                <a:ea typeface="Cambria Math" pitchFamily="18" charset="0"/>
              </a:rPr>
              <a:t>туплый</a:t>
            </a:r>
            <a:r>
              <a:rPr lang="ru-RU" sz="3200" dirty="0">
                <a:latin typeface="Cambria Math" pitchFamily="18" charset="0"/>
                <a:ea typeface="Cambria Math" pitchFamily="18" charset="0"/>
              </a:rPr>
              <a:t>. </a:t>
            </a:r>
          </a:p>
        </p:txBody>
      </p:sp>
      <p:pic>
        <p:nvPicPr>
          <p:cNvPr id="4" name="Picture 5"/>
          <p:cNvPicPr>
            <a:picLocks noChangeAspect="1" noChangeArrowheads="1"/>
          </p:cNvPicPr>
          <p:nvPr/>
        </p:nvPicPr>
        <p:blipFill>
          <a:blip r:embed="rId2" cstate="print"/>
          <a:srcRect/>
          <a:stretch>
            <a:fillRect/>
          </a:stretch>
        </p:blipFill>
        <p:spPr bwMode="auto">
          <a:xfrm>
            <a:off x="286926" y="332656"/>
            <a:ext cx="3997042" cy="5976664"/>
          </a:xfrm>
          <a:prstGeom prst="rect">
            <a:avLst/>
          </a:prstGeom>
          <a:noFill/>
          <a:ln w="9525">
            <a:noFill/>
            <a:miter lim="800000"/>
            <a:headEnd/>
            <a:tailEnd/>
          </a:ln>
        </p:spPr>
      </p:pic>
    </p:spTree>
    <p:extLst>
      <p:ext uri="{BB962C8B-B14F-4D97-AF65-F5344CB8AC3E}">
        <p14:creationId xmlns:p14="http://schemas.microsoft.com/office/powerpoint/2010/main" val="4142816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27984" y="476672"/>
            <a:ext cx="4258816" cy="5649491"/>
          </a:xfrm>
        </p:spPr>
        <p:txBody>
          <a:bodyPr>
            <a:normAutofit/>
          </a:bodyPr>
          <a:lstStyle/>
          <a:p>
            <a:r>
              <a:rPr lang="tt-RU" sz="2800" dirty="0" smtClean="0">
                <a:latin typeface="Cambria Math" pitchFamily="18" charset="0"/>
                <a:ea typeface="Cambria Math" pitchFamily="18" charset="0"/>
              </a:rPr>
              <a:t>Кырлайда</a:t>
            </a:r>
            <a:r>
              <a:rPr lang="tt-RU" sz="2800" dirty="0" smtClean="0">
                <a:latin typeface="Cambria Math" pitchFamily="18" charset="0"/>
                <a:ea typeface="Cambria Math" pitchFamily="18" charset="0"/>
              </a:rPr>
              <a:t> </a:t>
            </a:r>
            <a:r>
              <a:rPr lang="tt-RU" sz="2800" dirty="0" smtClean="0">
                <a:latin typeface="Cambria Math" pitchFamily="18" charset="0"/>
                <a:ea typeface="Cambria Math" pitchFamily="18" charset="0"/>
              </a:rPr>
              <a:t>Тукайны </a:t>
            </a:r>
            <a:r>
              <a:rPr lang="tt-RU" sz="2800" dirty="0">
                <a:latin typeface="Cambria Math" pitchFamily="18" charset="0"/>
                <a:ea typeface="Cambria Math" pitchFamily="18" charset="0"/>
              </a:rPr>
              <a:t>көннәрдән бер көнне Кушлавыч авылының Бәдретдин исемле кешесе эзләп таба да Уральскига алып </a:t>
            </a:r>
            <a:r>
              <a:rPr lang="tt-RU" sz="2800" dirty="0" smtClean="0">
                <a:latin typeface="Cambria Math" pitchFamily="18" charset="0"/>
                <a:ea typeface="Cambria Math" pitchFamily="18" charset="0"/>
              </a:rPr>
              <a:t>китә. Алда </a:t>
            </a:r>
            <a:r>
              <a:rPr lang="tt-RU" sz="2800" dirty="0">
                <a:latin typeface="Cambria Math" pitchFamily="18" charset="0"/>
                <a:ea typeface="Cambria Math" pitchFamily="18" charset="0"/>
              </a:rPr>
              <a:t>— һөнәрчеләр, лавкалар тулы, мәчетле, чиркәүле, школалы, мәдрәсәле, милли-чуар Җаек — Уральск шәһәре.</a:t>
            </a:r>
            <a:endParaRPr lang="ru-RU" sz="2800" dirty="0">
              <a:latin typeface="Cambria Math" pitchFamily="18" charset="0"/>
              <a:ea typeface="Cambria Math" pitchFamily="18" charset="0"/>
            </a:endParaRPr>
          </a:p>
        </p:txBody>
      </p:sp>
      <p:pic>
        <p:nvPicPr>
          <p:cNvPr id="4" name="Рисунок 3"/>
          <p:cNvPicPr/>
          <p:nvPr/>
        </p:nvPicPr>
        <p:blipFill>
          <a:blip r:embed="rId2"/>
          <a:stretch>
            <a:fillRect/>
          </a:stretch>
        </p:blipFill>
        <p:spPr>
          <a:xfrm>
            <a:off x="539552" y="764704"/>
            <a:ext cx="3577580" cy="5400600"/>
          </a:xfrm>
          <a:prstGeom prst="rect">
            <a:avLst/>
          </a:prstGeom>
        </p:spPr>
      </p:pic>
    </p:spTree>
    <p:extLst>
      <p:ext uri="{BB962C8B-B14F-4D97-AF65-F5344CB8AC3E}">
        <p14:creationId xmlns:p14="http://schemas.microsoft.com/office/powerpoint/2010/main" val="541319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80078" y="274638"/>
            <a:ext cx="5806721" cy="706090"/>
          </a:xfrm>
        </p:spPr>
        <p:txBody>
          <a:bodyPr/>
          <a:lstStyle/>
          <a:p>
            <a:pPr algn="ctr"/>
            <a:r>
              <a:rPr lang="tt-RU" dirty="0" smtClean="0">
                <a:latin typeface="Cambria Math" pitchFamily="18" charset="0"/>
                <a:ea typeface="Cambria Math" pitchFamily="18" charset="0"/>
              </a:rPr>
              <a:t>Бер оядан – бер ояга</a:t>
            </a:r>
            <a:endParaRPr lang="ru-RU" dirty="0">
              <a:latin typeface="Cambria Math" pitchFamily="18" charset="0"/>
              <a:ea typeface="Cambria Math" pitchFamily="18" charset="0"/>
            </a:endParaRPr>
          </a:p>
        </p:txBody>
      </p:sp>
      <p:sp>
        <p:nvSpPr>
          <p:cNvPr id="4" name="Овал 3"/>
          <p:cNvSpPr/>
          <p:nvPr/>
        </p:nvSpPr>
        <p:spPr>
          <a:xfrm>
            <a:off x="188902" y="644116"/>
            <a:ext cx="3807034" cy="17767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2000" dirty="0">
                <a:latin typeface="Cambria Math" pitchFamily="18" charset="0"/>
                <a:ea typeface="Cambria Math" pitchFamily="18" charset="0"/>
              </a:rPr>
              <a:t>Кушлавыч,</a:t>
            </a:r>
          </a:p>
          <a:p>
            <a:pPr algn="ctr"/>
            <a:r>
              <a:rPr lang="tt-RU" sz="2000" dirty="0" smtClean="0">
                <a:latin typeface="Cambria Math" pitchFamily="18" charset="0"/>
                <a:ea typeface="Cambria Math" pitchFamily="18" charset="0"/>
              </a:rPr>
              <a:t>Мөхәммәтгариф </a:t>
            </a:r>
            <a:r>
              <a:rPr lang="tt-RU" sz="2000" dirty="0">
                <a:latin typeface="Cambria Math" pitchFamily="18" charset="0"/>
                <a:ea typeface="Cambria Math" pitchFamily="18" charset="0"/>
              </a:rPr>
              <a:t>мулла </a:t>
            </a:r>
            <a:r>
              <a:rPr lang="tt-RU" sz="2000" smtClean="0">
                <a:latin typeface="Cambria Math" pitchFamily="18" charset="0"/>
                <a:ea typeface="Cambria Math" pitchFamily="18" charset="0"/>
              </a:rPr>
              <a:t>һәм </a:t>
            </a:r>
            <a:r>
              <a:rPr lang="tt-RU" sz="2000">
                <a:latin typeface="Cambria Math" pitchFamily="18" charset="0"/>
                <a:ea typeface="Cambria Math" pitchFamily="18" charset="0"/>
              </a:rPr>
              <a:t>М</a:t>
            </a:r>
            <a:r>
              <a:rPr lang="tt-RU" sz="2000" smtClean="0">
                <a:latin typeface="Cambria Math" pitchFamily="18" charset="0"/>
                <a:ea typeface="Cambria Math" pitchFamily="18" charset="0"/>
              </a:rPr>
              <a:t>әмдүдә </a:t>
            </a:r>
            <a:r>
              <a:rPr lang="tt-RU" sz="2000" dirty="0" smtClean="0">
                <a:latin typeface="Cambria Math" pitchFamily="18" charset="0"/>
                <a:ea typeface="Cambria Math" pitchFamily="18" charset="0"/>
              </a:rPr>
              <a:t>гаиләсендә </a:t>
            </a:r>
            <a:r>
              <a:rPr lang="tt-RU" sz="2000" dirty="0">
                <a:latin typeface="Cambria Math" pitchFamily="18" charset="0"/>
                <a:ea typeface="Cambria Math" pitchFamily="18" charset="0"/>
              </a:rPr>
              <a:t>туа</a:t>
            </a:r>
          </a:p>
        </p:txBody>
      </p:sp>
      <p:sp>
        <p:nvSpPr>
          <p:cNvPr id="5" name="Овал 4"/>
          <p:cNvSpPr/>
          <p:nvPr/>
        </p:nvSpPr>
        <p:spPr>
          <a:xfrm>
            <a:off x="4644008" y="1484784"/>
            <a:ext cx="3960440" cy="1299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2000" dirty="0" smtClean="0">
                <a:latin typeface="Cambria Math" pitchFamily="18" charset="0"/>
                <a:ea typeface="Cambria Math" pitchFamily="18" charset="0"/>
              </a:rPr>
              <a:t>Шәрифә </a:t>
            </a:r>
            <a:r>
              <a:rPr lang="tt-RU" sz="2000" dirty="0">
                <a:latin typeface="Cambria Math" pitchFamily="18" charset="0"/>
                <a:ea typeface="Cambria Math" pitchFamily="18" charset="0"/>
              </a:rPr>
              <a:t>карчыкка вакытлыча асрамага бирелә (2-2,5 яш</a:t>
            </a:r>
            <a:r>
              <a:rPr lang="ru-RU" sz="2000" dirty="0">
                <a:latin typeface="Cambria Math" pitchFamily="18" charset="0"/>
                <a:ea typeface="Cambria Math" pitchFamily="18" charset="0"/>
              </a:rPr>
              <a:t>ь</a:t>
            </a:r>
            <a:r>
              <a:rPr lang="tt-RU" sz="2000" dirty="0">
                <a:latin typeface="Cambria Math" pitchFamily="18" charset="0"/>
                <a:ea typeface="Cambria Math" pitchFamily="18" charset="0"/>
              </a:rPr>
              <a:t>тә)</a:t>
            </a:r>
            <a:endParaRPr lang="ru-RU" sz="2000" dirty="0">
              <a:latin typeface="Cambria Math" pitchFamily="18" charset="0"/>
              <a:ea typeface="Cambria Math" pitchFamily="18" charset="0"/>
            </a:endParaRPr>
          </a:p>
        </p:txBody>
      </p:sp>
      <p:sp>
        <p:nvSpPr>
          <p:cNvPr id="6" name="Овал 5"/>
          <p:cNvSpPr/>
          <p:nvPr/>
        </p:nvSpPr>
        <p:spPr>
          <a:xfrm>
            <a:off x="188902" y="2636912"/>
            <a:ext cx="3693131"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2000" dirty="0">
                <a:latin typeface="Cambria Math" pitchFamily="18" charset="0"/>
                <a:ea typeface="Cambria Math" pitchFamily="18" charset="0"/>
              </a:rPr>
              <a:t>Әнисе кияүгә чыккан </a:t>
            </a:r>
            <a:r>
              <a:rPr lang="tt-RU" sz="2000" dirty="0" smtClean="0">
                <a:latin typeface="Cambria Math" pitchFamily="18" charset="0"/>
                <a:ea typeface="Cambria Math" pitchFamily="18" charset="0"/>
              </a:rPr>
              <a:t>Сасна мулласында </a:t>
            </a:r>
            <a:endParaRPr lang="tt-RU" sz="2000" dirty="0">
              <a:latin typeface="Cambria Math" pitchFamily="18" charset="0"/>
              <a:ea typeface="Cambria Math" pitchFamily="18" charset="0"/>
            </a:endParaRPr>
          </a:p>
          <a:p>
            <a:pPr algn="ctr"/>
            <a:r>
              <a:rPr lang="tt-RU" sz="2000" dirty="0">
                <a:latin typeface="Cambria Math" pitchFamily="18" charset="0"/>
                <a:ea typeface="Cambria Math" pitchFamily="18" charset="0"/>
              </a:rPr>
              <a:t>(1 ел чамасы тора)</a:t>
            </a:r>
            <a:endParaRPr lang="ru-RU" sz="2000" dirty="0">
              <a:latin typeface="Cambria Math" pitchFamily="18" charset="0"/>
              <a:ea typeface="Cambria Math" pitchFamily="18" charset="0"/>
            </a:endParaRPr>
          </a:p>
        </p:txBody>
      </p:sp>
      <p:sp>
        <p:nvSpPr>
          <p:cNvPr id="7" name="Овал 6"/>
          <p:cNvSpPr/>
          <p:nvPr/>
        </p:nvSpPr>
        <p:spPr>
          <a:xfrm>
            <a:off x="4355976" y="2924944"/>
            <a:ext cx="3960440" cy="13956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2000" dirty="0">
                <a:latin typeface="Cambria Math" pitchFamily="18" charset="0"/>
                <a:ea typeface="Cambria Math" pitchFamily="18" charset="0"/>
              </a:rPr>
              <a:t>Өчиледә әнисенең әтисе – Зиннәтулла бабасында яши</a:t>
            </a:r>
            <a:endParaRPr lang="ru-RU" sz="2000" dirty="0">
              <a:latin typeface="Cambria Math" pitchFamily="18" charset="0"/>
              <a:ea typeface="Cambria Math" pitchFamily="18" charset="0"/>
            </a:endParaRPr>
          </a:p>
        </p:txBody>
      </p:sp>
      <p:sp>
        <p:nvSpPr>
          <p:cNvPr id="8" name="Овал 7"/>
          <p:cNvSpPr/>
          <p:nvPr/>
        </p:nvSpPr>
        <p:spPr>
          <a:xfrm>
            <a:off x="188903" y="4320580"/>
            <a:ext cx="3600400" cy="13189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2000" dirty="0">
                <a:latin typeface="Cambria Math" pitchFamily="18" charset="0"/>
                <a:ea typeface="Cambria Math" pitchFamily="18" charset="0"/>
              </a:rPr>
              <a:t>Казанда </a:t>
            </a:r>
            <a:r>
              <a:rPr lang="tt-RU" sz="2000" dirty="0" smtClean="0">
                <a:latin typeface="Cambria Math" pitchFamily="18" charset="0"/>
                <a:ea typeface="Cambria Math" pitchFamily="18" charset="0"/>
              </a:rPr>
              <a:t>Мөхәммәт-вәли һәм Газизә  </a:t>
            </a:r>
            <a:r>
              <a:rPr lang="tt-RU" sz="2000" dirty="0">
                <a:latin typeface="Cambria Math" pitchFamily="18" charset="0"/>
                <a:ea typeface="Cambria Math" pitchFamily="18" charset="0"/>
              </a:rPr>
              <a:t>һөнәрчеләр гаиләсендә яши </a:t>
            </a:r>
            <a:endParaRPr lang="ru-RU" sz="2000" dirty="0">
              <a:latin typeface="Cambria Math" pitchFamily="18" charset="0"/>
              <a:ea typeface="Cambria Math" pitchFamily="18" charset="0"/>
            </a:endParaRPr>
          </a:p>
        </p:txBody>
      </p:sp>
      <p:sp>
        <p:nvSpPr>
          <p:cNvPr id="9" name="Овал 8"/>
          <p:cNvSpPr/>
          <p:nvPr/>
        </p:nvSpPr>
        <p:spPr>
          <a:xfrm>
            <a:off x="4913354" y="4670141"/>
            <a:ext cx="3960440" cy="12413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2000" dirty="0" smtClean="0">
                <a:latin typeface="Cambria Math" pitchFamily="18" charset="0"/>
                <a:ea typeface="Cambria Math" pitchFamily="18" charset="0"/>
              </a:rPr>
              <a:t>Кырлайда Сәг</a:t>
            </a:r>
            <a:r>
              <a:rPr lang="ru-RU" sz="2000" dirty="0" err="1" smtClean="0">
                <a:latin typeface="Cambria Math" pitchFamily="18" charset="0"/>
                <a:ea typeface="Cambria Math" pitchFamily="18" charset="0"/>
              </a:rPr>
              <a:t>ъди</a:t>
            </a:r>
            <a:r>
              <a:rPr lang="ru-RU" sz="2000" dirty="0" smtClean="0">
                <a:latin typeface="Cambria Math" pitchFamily="18" charset="0"/>
                <a:ea typeface="Cambria Math" pitchFamily="18" charset="0"/>
              </a:rPr>
              <a:t> </a:t>
            </a:r>
            <a:r>
              <a:rPr lang="ru-RU" sz="2000" dirty="0" err="1" smtClean="0">
                <a:latin typeface="Cambria Math" pitchFamily="18" charset="0"/>
                <a:ea typeface="Cambria Math" pitchFamily="18" charset="0"/>
              </a:rPr>
              <a:t>абзый</a:t>
            </a:r>
            <a:r>
              <a:rPr lang="ru-RU" sz="2000" dirty="0" smtClean="0">
                <a:latin typeface="Cambria Math" pitchFamily="18" charset="0"/>
                <a:ea typeface="Cambria Math" pitchFamily="18" charset="0"/>
              </a:rPr>
              <a:t> </a:t>
            </a:r>
            <a:r>
              <a:rPr lang="tt-RU" sz="2000" dirty="0" smtClean="0">
                <a:latin typeface="Cambria Math" pitchFamily="18" charset="0"/>
                <a:ea typeface="Cambria Math" pitchFamily="18" charset="0"/>
              </a:rPr>
              <a:t>гаиләсендә 3–4 ел тәрбияләнә</a:t>
            </a:r>
            <a:endParaRPr lang="ru-RU" sz="2000" dirty="0">
              <a:latin typeface="Cambria Math" pitchFamily="18" charset="0"/>
              <a:ea typeface="Cambria Math" pitchFamily="18" charset="0"/>
            </a:endParaRPr>
          </a:p>
        </p:txBody>
      </p:sp>
      <p:sp>
        <p:nvSpPr>
          <p:cNvPr id="10" name="Овал 9"/>
          <p:cNvSpPr/>
          <p:nvPr/>
        </p:nvSpPr>
        <p:spPr>
          <a:xfrm>
            <a:off x="2261854" y="5911467"/>
            <a:ext cx="3240359"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2000" dirty="0" smtClean="0">
                <a:latin typeface="Cambria Math" pitchFamily="18" charset="0"/>
                <a:ea typeface="Cambria Math" pitchFamily="18" charset="0"/>
              </a:rPr>
              <a:t>Җаек шәһәренә апаларына китә</a:t>
            </a:r>
            <a:endParaRPr lang="ru-RU" sz="2000" dirty="0">
              <a:latin typeface="Cambria Math" pitchFamily="18" charset="0"/>
              <a:ea typeface="Cambria Math" pitchFamily="18" charset="0"/>
            </a:endParaRPr>
          </a:p>
        </p:txBody>
      </p:sp>
      <p:cxnSp>
        <p:nvCxnSpPr>
          <p:cNvPr id="12" name="Прямая со стрелкой 11"/>
          <p:cNvCxnSpPr>
            <a:stCxn id="4" idx="6"/>
          </p:cNvCxnSpPr>
          <p:nvPr/>
        </p:nvCxnSpPr>
        <p:spPr>
          <a:xfrm>
            <a:off x="3995936" y="1532502"/>
            <a:ext cx="864096" cy="3123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5" idx="2"/>
            <a:endCxn id="6" idx="7"/>
          </p:cNvCxnSpPr>
          <p:nvPr/>
        </p:nvCxnSpPr>
        <p:spPr>
          <a:xfrm flipH="1">
            <a:off x="3341186" y="2134580"/>
            <a:ext cx="1302822" cy="7237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3789303" y="3140968"/>
            <a:ext cx="566673"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a:stCxn id="7" idx="2"/>
            <a:endCxn id="8" idx="7"/>
          </p:cNvCxnSpPr>
          <p:nvPr/>
        </p:nvCxnSpPr>
        <p:spPr>
          <a:xfrm flipH="1">
            <a:off x="3262037" y="3622762"/>
            <a:ext cx="1093939" cy="8909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V="1">
            <a:off x="3375907" y="4018863"/>
            <a:ext cx="1268101" cy="6034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4860032" y="4149080"/>
            <a:ext cx="288032" cy="8309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H="1">
            <a:off x="3789303" y="5445224"/>
            <a:ext cx="1104485" cy="4146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0799231"/>
      </p:ext>
    </p:extLst>
  </p:cSld>
  <p:clrMapOvr>
    <a:masterClrMapping/>
  </p:clrMapOvr>
</p:sld>
</file>

<file path=ppt/theme/theme1.xml><?xml version="1.0" encoding="utf-8"?>
<a:theme xmlns:a="http://schemas.openxmlformats.org/drawingml/2006/main" name="Паркет">
  <a:themeElements>
    <a:clrScheme name="Паркет">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Обычная">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Паркет">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94</TotalTime>
  <Words>530</Words>
  <Application>Microsoft Office PowerPoint</Application>
  <PresentationFormat>Экран (4:3)</PresentationFormat>
  <Paragraphs>30</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Паркет</vt:lpstr>
      <vt:lpstr>Габдулла Тукай</vt:lpstr>
      <vt:lpstr>“Исемдә  калганнар”  - Габдулла Тукайның 1909 елда язылган автобиографик повесте.</vt:lpstr>
      <vt:lpstr>Презентация PowerPoint</vt:lpstr>
      <vt:lpstr>МӨКАДДИМӘ  (сүз башы) </vt:lpstr>
      <vt:lpstr>Презентация PowerPoint</vt:lpstr>
      <vt:lpstr>Презентация PowerPoint</vt:lpstr>
      <vt:lpstr>Тәрҗемәи хәле (биографиясе)</vt:lpstr>
      <vt:lpstr>Презентация PowerPoint</vt:lpstr>
      <vt:lpstr>Презентация PowerPoint</vt:lpstr>
      <vt:lpstr>Презентация PowerPoint</vt:lpstr>
      <vt:lpstr>Презентация PowerPoint</vt:lpstr>
      <vt:lpstr>Бер оядан – бер ояга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Габдулла Тукай</dc:title>
  <dc:creator>Муслимя</dc:creator>
  <cp:lastModifiedBy>Муслимя</cp:lastModifiedBy>
  <cp:revision>14</cp:revision>
  <dcterms:created xsi:type="dcterms:W3CDTF">2013-04-02T08:57:32Z</dcterms:created>
  <dcterms:modified xsi:type="dcterms:W3CDTF">2013-04-05T06:11:58Z</dcterms:modified>
</cp:coreProperties>
</file>